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319" r:id="rId3"/>
    <p:sldId id="352" r:id="rId4"/>
    <p:sldId id="322" r:id="rId5"/>
    <p:sldId id="337" r:id="rId6"/>
    <p:sldId id="339" r:id="rId7"/>
    <p:sldId id="323" r:id="rId8"/>
    <p:sldId id="340" r:id="rId9"/>
    <p:sldId id="341" r:id="rId10"/>
    <p:sldId id="324" r:id="rId11"/>
    <p:sldId id="342" r:id="rId12"/>
    <p:sldId id="351" r:id="rId13"/>
    <p:sldId id="325" r:id="rId14"/>
    <p:sldId id="326" r:id="rId15"/>
    <p:sldId id="328" r:id="rId16"/>
    <p:sldId id="343" r:id="rId17"/>
    <p:sldId id="329" r:id="rId18"/>
    <p:sldId id="318" r:id="rId19"/>
    <p:sldId id="344" r:id="rId20"/>
    <p:sldId id="345" r:id="rId21"/>
    <p:sldId id="347" r:id="rId22"/>
    <p:sldId id="348" r:id="rId23"/>
    <p:sldId id="349" r:id="rId24"/>
    <p:sldId id="350" r:id="rId25"/>
    <p:sldId id="331" r:id="rId26"/>
    <p:sldId id="332" r:id="rId27"/>
    <p:sldId id="333" r:id="rId28"/>
    <p:sldId id="334" r:id="rId29"/>
    <p:sldId id="335" r:id="rId30"/>
    <p:sldId id="336" r:id="rId31"/>
    <p:sldId id="330" r:id="rId32"/>
    <p:sldId id="306" r:id="rId33"/>
    <p:sldId id="305" r:id="rId34"/>
    <p:sldId id="295" r:id="rId35"/>
    <p:sldId id="307" r:id="rId36"/>
    <p:sldId id="296" r:id="rId37"/>
    <p:sldId id="308" r:id="rId38"/>
    <p:sldId id="297" r:id="rId39"/>
    <p:sldId id="300" r:id="rId40"/>
    <p:sldId id="301" r:id="rId41"/>
    <p:sldId id="309" r:id="rId42"/>
    <p:sldId id="302" r:id="rId43"/>
    <p:sldId id="316" r:id="rId44"/>
    <p:sldId id="311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660"/>
  </p:normalViewPr>
  <p:slideViewPr>
    <p:cSldViewPr snapToGrid="0">
      <p:cViewPr varScale="1">
        <p:scale>
          <a:sx n="83" d="100"/>
          <a:sy n="83" d="100"/>
        </p:scale>
        <p:origin x="2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3D687-2652-8097-05C5-D3A68FABB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3DFFE3-1429-215C-3884-397AE0BC2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12EF13-D6E1-46F9-3D77-BE7DB2612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FE890-B599-1C5B-60FF-DF7EEAB1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0CAAA1-E943-60E7-06F2-16221F7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20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63B81-86A5-13E1-9F91-1DC24C57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0A1EED-CFB4-E4E9-E051-67072FD93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D5521-C415-16B9-3246-63F333D8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FA6245-DB42-85A3-A7BD-7055CB598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ADCB31-A4FF-1DC0-2093-D57B4C864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59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09E55C-BEA6-B9DA-03FC-9DF14D7D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CE709D-2954-D3ED-805D-4182EB19D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09228D-6C28-7593-15EA-ECD658E6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AA9893-E192-9EDF-01AF-0517726D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A2B151-00D6-FC1B-500E-4D2A1B14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27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32A41-1D9A-6C5B-5DA7-9EBE4391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58312F-CA54-301A-FF16-5C8F7F46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AA8F2A-A877-6096-208C-C98A8CAA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E5268E-B120-3CD8-4996-9F839023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E6994C-4D47-8955-F29D-7494155C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82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74536-ADD0-F055-0D6B-35E305EB2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B1FED3-BDC4-4CDC-F625-4AEE834D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363CA5-CA56-1512-9702-56B40B32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3D7E63-C8D0-CB30-E1F4-60B3F621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91C628-2617-9637-C9C9-656E735C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90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3A4E9-03C7-F634-4844-AAAE0893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16DB7D-44D0-A7AF-C6D0-1BE7BC796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502851-29B2-8230-C2A8-7F09EADFC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851473-7066-461C-185B-C3DA767D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283178-6377-A0D5-01D3-76B32B84B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5459D1-6B28-BF0D-801F-DA482738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41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B24DA-14B6-F44D-5548-4E2B36F7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B1B495-6EDF-60A0-ED40-10D4D1458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674A0E-1F9A-AAA0-AC7E-9754AFD8F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142649-6BAD-CE0B-2EBD-9DCD44E56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E290298-2804-F539-1A7E-41609E3E7F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7C574CB-128D-1C5A-6587-DA17E4025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F9333B-7981-B015-471E-76108DF4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082315-4C0F-DD5D-1421-46577E1B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06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CD2C7-FECC-604B-792A-FDD092F3C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C0F568-6DC3-87CF-1989-7C12E06A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C13ACC0-04EA-E1CE-B8AB-EB22EAC7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76D85C-DBBD-558C-AAD1-B1A16B95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880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DF1EC51-1065-0DED-FD35-1F04B5C39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F7FF212-16A9-CED8-E65C-913196F4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CD4284-B402-A4CA-86F9-50B31C72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98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051D4-7393-4F4D-94E3-904B47C3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233D8E-1A19-97AD-2951-D71F6768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95E8F1-AB95-5CA3-36F4-C1F487120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E2B833-985E-FA3C-37E7-591E78C86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008C6A-6CA0-7385-E25B-D5929A11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309954-0C81-287E-A147-FAF957C4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75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9BF60-0372-3901-C6A5-C02B168E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C6ED20C-63F6-3996-9015-14F70B595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F04589-F4E0-6EB1-7541-3CD3BCED1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C3930B-1500-BE00-802F-BCA789B45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F7CAE2-5184-DD58-641B-C4A40C2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4F275C-4254-1CCE-1A1F-947F83C7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75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AC81CC-A5D8-E785-9BF8-D366BA38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A80EDD-8E41-A110-BD24-BD8893F6F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425B12-1554-2A5A-2ACB-B8D1D9C13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D5E7F-7A76-4026-8147-A78284A069CC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AA369C-CBB8-F04F-1A85-5A9DD35A7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8607CC-E241-79E6-C3C0-C5400AE6C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D5EF9-915B-4655-B2C0-59B7DA53C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89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50093D-D924-BF46-5D33-E00659D5F92A}"/>
              </a:ext>
            </a:extLst>
          </p:cNvPr>
          <p:cNvGrpSpPr/>
          <p:nvPr/>
        </p:nvGrpSpPr>
        <p:grpSpPr>
          <a:xfrm>
            <a:off x="1342146" y="1859546"/>
            <a:ext cx="9507732" cy="2592644"/>
            <a:chOff x="1342146" y="1863380"/>
            <a:chExt cx="9507732" cy="259264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C55C3F9B-487F-71D1-3AB8-8693D41CC14F}"/>
                </a:ext>
              </a:extLst>
            </p:cNvPr>
            <p:cNvSpPr/>
            <p:nvPr/>
          </p:nvSpPr>
          <p:spPr>
            <a:xfrm>
              <a:off x="1342146" y="1863380"/>
              <a:ext cx="9507732" cy="212365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6600" b="1" cap="none" spc="5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rPr>
                <a:t>Cadeias de Markov</a:t>
              </a:r>
            </a:p>
            <a:p>
              <a:pPr algn="ctr"/>
              <a:r>
                <a:rPr lang="pt-BR" sz="6600" b="1" cap="none" spc="5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rPr>
                <a:t>aplicadas em Monte Carlo</a:t>
              </a:r>
              <a:endParaRPr lang="pt-BR" sz="54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6987526-19D1-2FEB-AF1C-8197E674CF8A}"/>
                </a:ext>
              </a:extLst>
            </p:cNvPr>
            <p:cNvSpPr/>
            <p:nvPr/>
          </p:nvSpPr>
          <p:spPr>
            <a:xfrm>
              <a:off x="1898376" y="3994359"/>
              <a:ext cx="839524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rPr>
                <a:t>Daniel </a:t>
              </a:r>
              <a:r>
                <a:rPr lang="pt-BR" sz="2400" b="1" cap="none" spc="50" dirty="0" err="1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rPr>
                <a:t>Falqueto</a:t>
              </a:r>
              <a:r>
                <a:rPr lang="pt-BR" sz="24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rPr>
                <a:t>, Ezequiel Braga, Lucas </a:t>
              </a:r>
              <a:r>
                <a:rPr lang="pt-BR" sz="2400" b="1" cap="none" spc="50" dirty="0" err="1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rPr>
                <a:t>Westfal</a:t>
              </a:r>
              <a:r>
                <a:rPr lang="pt-BR" sz="24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rPr>
                <a:t>, Pedro Garcia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3877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868527" y="52939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O princípio do MCMC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</a:t>
                </a: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Como visto anteriormente, há várias maneiras de aproximar a integral</a:t>
                </a: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por métodos de Monte Carlo. Analogamente, os métodos de MCMC buscam encontrar maneiras de obter uma amostra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err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cap="none" spc="50" dirty="0" err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com distribuição aproximada f, sem precisar simular diretamente f 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4524315"/>
              </a:xfrm>
              <a:prstGeom prst="rect">
                <a:avLst/>
              </a:prstGeom>
              <a:blipFill>
                <a:blip r:embed="rId2"/>
                <a:stretch>
                  <a:fillRect l="-1404" t="-1752" r="-1350" b="-35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75DD2ADA-4395-88FA-922F-CD5AFBCB6A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76687" y="2315378"/>
            <a:ext cx="42386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3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868527" y="52939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O princípio do MCMC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175721"/>
            <a:ext cx="112908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</a:t>
            </a:r>
            <a:r>
              <a:rPr lang="pt-BR" sz="3200" b="1" u="sng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Estado ergódico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: Um estado i é ergódico se é aperiódico e recorrente positivo. Se todos os estados de uma cadeia de Markov irredutível são ergódicos, então, a cadeia é ergódica.</a:t>
            </a:r>
          </a:p>
          <a:p>
            <a:pPr algn="just"/>
            <a:endParaRPr lang="pt-BR" sz="32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</a:t>
            </a:r>
            <a:r>
              <a:rPr lang="pt-BR" sz="3200" b="1" u="sng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MCMC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: Um método de Monte Carlo via cadeias de Markov para simulação da distribuição de f é qualquer método produzindo uma cadeia de Markov ergódica cuja distribuição estacionária é f.</a:t>
            </a:r>
          </a:p>
        </p:txBody>
      </p:sp>
    </p:spTree>
    <p:extLst>
      <p:ext uri="{BB962C8B-B14F-4D97-AF65-F5344CB8AC3E}">
        <p14:creationId xmlns:p14="http://schemas.microsoft.com/office/powerpoint/2010/main" val="137589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868527" y="52939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O princípio do MCMC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</a:t>
                </a: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Para métodos de Monte Carlo via cadeias de Markov, o uso de uma cadeia </a:t>
                </a:r>
                <a14:m>
                  <m:oMath xmlns:m="http://schemas.openxmlformats.org/officeDocument/2006/math"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3200" b="1" i="1" cap="none" spc="50" dirty="0" err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err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cap="none" spc="50" dirty="0" err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produzida por um algoritmo de MCMC com distribuição estacionária f é idêntico ao uso de uma amostra </a:t>
                </a:r>
                <a:r>
                  <a:rPr lang="pt-BR" sz="3200" b="1" cap="none" spc="50" dirty="0" err="1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iid</a:t>
                </a: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de f , no sentido de que o Teorema Ergódico garante a convergência da média empírica</a:t>
                </a: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p</a:t>
                </a: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ara E[h(X)].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4524315"/>
              </a:xfrm>
              <a:prstGeom prst="rect">
                <a:avLst/>
              </a:prstGeom>
              <a:blipFill>
                <a:blip r:embed="rId2"/>
                <a:stretch>
                  <a:fillRect l="-1404" t="-1752" r="-1350" b="-35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CD1E2DC9-DC8C-703E-A1B3-9378295CDB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8187" y="3913772"/>
            <a:ext cx="3095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2430634" y="529390"/>
            <a:ext cx="7330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O algoritmo de Metropolis-Hastings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Dado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,</a:t>
                </a: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A função q é dita densidade proposta e ρ, a probabilidade de aceitação de Metropolis-Hastings.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4031873"/>
              </a:xfrm>
              <a:prstGeom prst="rect">
                <a:avLst/>
              </a:prstGeom>
              <a:blipFill>
                <a:blip r:embed="rId2"/>
                <a:stretch>
                  <a:fillRect l="-1404" t="-1967" r="-1350" b="-40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78E42D18-C004-411F-3356-E180A93DF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7752"/>
          <a:stretch/>
        </p:blipFill>
        <p:spPr>
          <a:xfrm>
            <a:off x="521441" y="2177689"/>
            <a:ext cx="11149117" cy="15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1968969" y="529390"/>
            <a:ext cx="825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O amostrador de Gibbs de dois estágios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3091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Na seção anterior, foi discutido um método de amostragem de uma distribuição </a:t>
                </a:r>
                <a:r>
                  <a:rPr lang="pt-BR" sz="3200" b="1" cap="none" spc="50" dirty="0" err="1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univariada</a:t>
                </a: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f(x). Considere agora variáveis X e Y com distribuição conjunta f(</a:t>
                </a:r>
                <a:r>
                  <a:rPr lang="pt-BR" sz="3200" b="1" cap="none" spc="50" dirty="0" err="1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x,y</a:t>
                </a: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) e distribuições condicionais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0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pt-BR" sz="3200" b="1" i="0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pt-BR" sz="3200" b="1" i="0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sz="3200" b="1" i="0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𝐘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3200" b="1" i="1" cap="none" spc="50" dirty="0" err="1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sz="3200" b="1" i="1" cap="none" spc="50" dirty="0" err="1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sz="3200" b="1" i="1" cap="none" spc="50" dirty="0" err="1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𝒀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pt-BR" sz="3200" b="1" i="0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pt-BR" sz="3200" b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pt-BR" sz="3200" b="1" i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pt-BR" sz="3200" b="1" i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O algoritmo de Gibbs consiste em gerar uma cadeia de Markov com distribuição estacionária f(</a:t>
                </a:r>
                <a:r>
                  <a:rPr lang="pt-BR" sz="3200" b="1" cap="none" spc="50" dirty="0" err="1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x,y</a:t>
                </a: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) da seguinte forma: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3091103"/>
              </a:xfrm>
              <a:prstGeom prst="rect">
                <a:avLst/>
              </a:prstGeom>
              <a:blipFill>
                <a:blip r:embed="rId2"/>
                <a:stretch>
                  <a:fillRect l="-1404" t="-2564" r="-1350" b="-55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EE357754-0DE3-CEF4-64E0-C4F123CFBD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303" y="4433135"/>
            <a:ext cx="64103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7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1473642" y="529390"/>
            <a:ext cx="924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O amostrador de Gibbs de múltiplos estágios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Como pode-se imaginar, a amostragem em múltiplos estágios simplesmente é uma generalização do algoritmo discutido na seção anterior. Para isso, considere </a:t>
                </a:r>
                <a14:m>
                  <m:oMath xmlns:m="http://schemas.openxmlformats.org/officeDocument/2006/math"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𝑿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err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cap="none" spc="50" dirty="0" err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com distribuição conjunta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com densidades condicionais</a:t>
                </a: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para i=1,2,...,n.</a:t>
                </a: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5016758"/>
              </a:xfrm>
              <a:prstGeom prst="rect">
                <a:avLst/>
              </a:prstGeom>
              <a:blipFill>
                <a:blip r:embed="rId2"/>
                <a:stretch>
                  <a:fillRect l="-1404" t="-1580" r="-13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E5578437-BB4C-346C-242D-7FAD0089B8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2825" y="3872500"/>
            <a:ext cx="10406350" cy="5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11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1473642" y="529390"/>
            <a:ext cx="924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O amostrador de Gibbs de múltiplos estágios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175721"/>
            <a:ext cx="112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O amostrador de Gibbs correspondente é construído da seguinte forma: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D0F455D-7BD5-7A22-905B-ECB6C9F47B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5770" y="2467205"/>
            <a:ext cx="7100749" cy="31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97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5C3F9B-487F-71D1-3AB8-8693D41CC14F}"/>
              </a:ext>
            </a:extLst>
          </p:cNvPr>
          <p:cNvSpPr/>
          <p:nvPr/>
        </p:nvSpPr>
        <p:spPr>
          <a:xfrm>
            <a:off x="4091286" y="2274574"/>
            <a:ext cx="400943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6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Aplicações</a:t>
            </a:r>
            <a:endParaRPr lang="pt-BR" sz="54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8081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091837" y="529390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Amostragem de distribuições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</a:t>
                </a:r>
                <a:r>
                  <a:rPr lang="pt-BR" sz="3200" b="1" u="sng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Exponencial</a:t>
                </a: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: Suponha que estamos interessados em gerar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err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cap="none" spc="50" dirty="0" err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</a:t>
                </a: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da distribuição exponencial com parâmetro λ. Para isso, considere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1569660"/>
              </a:xfrm>
              <a:prstGeom prst="rect">
                <a:avLst/>
              </a:prstGeom>
              <a:blipFill>
                <a:blip r:embed="rId2"/>
                <a:stretch>
                  <a:fillRect l="-1404" t="-5058" r="-1350" b="-120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F645959A-B4DA-8F04-17A5-2962797D4E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1600" y="3223003"/>
            <a:ext cx="7669551" cy="24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3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091837" y="529390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Amostragem de distribuições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6D456A-A109-4ADE-5553-C1FFED70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060" y="1452562"/>
            <a:ext cx="4563879" cy="46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323474" y="529390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Integração via</a:t>
            </a:r>
            <a:r>
              <a:rPr lang="pt-BR" sz="36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4108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Para calcular a integral da função</a:t>
                </a: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) = [</m:t>
                      </m:r>
                      <m:r>
                        <m:rPr>
                          <m:sty m:val="p"/>
                        </m:rP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sty m:val="p"/>
                        </m:rP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)]²</m:t>
                      </m:r>
                    </m:oMath>
                  </m:oMathPara>
                </a14:m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via Monte Carlo, geramos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variáveis aleatórias </a:t>
                </a:r>
                <a:r>
                  <a:rPr lang="pt-BR" sz="3200" b="1" cap="none" spc="50" dirty="0" err="1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iid</a:t>
                </a: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𝑼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e aproximamos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z="3200" b="1" i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pt-BR" sz="3200" b="1" i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3200" b="1" i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sz="3200" b="1" i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sz="3200" b="1" i="1" spc="50" dirty="0" err="1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com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z="3200" b="1" i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pt-BR" sz="3200" b="1" i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3200" b="1" i="1" spc="50" dirty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b="1" i="1" spc="50" dirty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pt-BR" sz="3200" b="1" i="1" spc="50" dirty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pt-BR" sz="3200" b="1" i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pt-BR" sz="3200" b="1" i="1" spc="50" dirty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nary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. Vemos que o método converge, pois com 10.000 iterações chegamos ao valor de 0,963 onde o valor exato é 0,965.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4108048"/>
              </a:xfrm>
              <a:prstGeom prst="rect">
                <a:avLst/>
              </a:prstGeom>
              <a:blipFill>
                <a:blip r:embed="rId2"/>
                <a:stretch>
                  <a:fillRect l="-1404" t="-1929" r="-1350" b="-38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8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091837" y="529390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Amostragem de distribuições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</a:t>
                </a:r>
                <a:r>
                  <a:rPr lang="pt-BR" sz="3200" b="1" u="sng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Normal</a:t>
                </a: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: Conforme o exemplo anterior, queremos </a:t>
                </a:r>
                <a14:m>
                  <m:oMath xmlns:m="http://schemas.openxmlformats.org/officeDocument/2006/math"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𝑿</m:t>
                    </m:r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 . . . , </m:t>
                    </m:r>
                    <m:r>
                      <a:rPr lang="pt-BR" sz="3200" b="1" i="1" spc="50" dirty="0" err="1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𝑿𝒏</m:t>
                    </m:r>
                    <m:r>
                      <a:rPr lang="pt-BR" sz="3200" b="1" i="1" spc="50" dirty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da distribuição N(0,1). Neste caso, tome</a:t>
                </a:r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1077218"/>
              </a:xfrm>
              <a:prstGeom prst="rect">
                <a:avLst/>
              </a:prstGeom>
              <a:blipFill>
                <a:blip r:embed="rId2"/>
                <a:stretch>
                  <a:fillRect t="-7345" r="-1350" b="-175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190CCD6F-1219-B6B0-F18F-4CC22415CC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575" y="2699790"/>
            <a:ext cx="7628554" cy="26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091837" y="529390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Amostragem de distribuições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175721"/>
            <a:ext cx="1129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D338D99-54BF-66DC-CCEB-A852A6C1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03" y="1566862"/>
            <a:ext cx="4515594" cy="456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46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091837" y="529390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Amostragem de distribuições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</a:t>
                </a:r>
                <a:r>
                  <a:rPr lang="pt-BR" sz="3200" b="1" u="sng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Normal Bivariada</a:t>
                </a: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: Suponha que queremos gerar </a:t>
                </a:r>
                <a14:m>
                  <m:oMath xmlns:m="http://schemas.openxmlformats.org/officeDocument/2006/math"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), . . . , (</m:t>
                    </m:r>
                    <m:sSub>
                      <m:sSubPr>
                        <m:ctrlP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spc="50" dirty="0" err="1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spc="50" dirty="0" err="1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3200" b="1" i="1" spc="50" dirty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spc="50" dirty="0" err="1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3200" b="1" i="1" spc="50" dirty="0" err="1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com distribuição normal bivariada N(0,Σ), com</a:t>
                </a: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Para isso, usamos os seguintes fatos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3046988"/>
              </a:xfrm>
              <a:prstGeom prst="rect">
                <a:avLst/>
              </a:prstGeom>
              <a:blipFill>
                <a:blip r:embed="rId2"/>
                <a:stretch>
                  <a:fillRect l="-1404" t="-2600" r="-1350" b="-56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FA19B479-0E93-1340-0DEA-AE24B08EA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4491"/>
          <a:stretch/>
        </p:blipFill>
        <p:spPr>
          <a:xfrm>
            <a:off x="5210175" y="2640414"/>
            <a:ext cx="1771650" cy="97341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120BCBC-9F23-0D39-647C-62F42D5ABB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8350" y="4391262"/>
            <a:ext cx="8115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24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091837" y="529390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Amostragem de distribuições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</a:t>
                </a: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Daí, seguimos os passos descritos anteriormente: chutamos </a:t>
                </a:r>
                <a14:m>
                  <m:oMath xmlns:m="http://schemas.openxmlformats.org/officeDocument/2006/math"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e geramos</a:t>
                </a:r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1569660"/>
              </a:xfrm>
              <a:prstGeom prst="rect">
                <a:avLst/>
              </a:prstGeom>
              <a:blipFill>
                <a:blip r:embed="rId2"/>
                <a:stretch>
                  <a:fillRect l="-1404" t="-5058" r="-13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0CB0BE5E-F57F-B1B7-4764-BE7B68EB19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1223" y="2772004"/>
            <a:ext cx="5635040" cy="12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1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091837" y="529390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Amostragem de distribuições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175721"/>
            <a:ext cx="112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Fo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ram gerados 20.000 valores com correlação −0,6, resultando nas figuras a seguir:</a:t>
            </a:r>
            <a:endParaRPr lang="pt-BR" sz="3200" b="1" cap="none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AF339BB-3BE7-4239-92B6-88F3D3669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25"/>
          <a:stretch/>
        </p:blipFill>
        <p:spPr>
          <a:xfrm>
            <a:off x="2471236" y="2356041"/>
            <a:ext cx="7249527" cy="38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8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1185072" y="529390"/>
            <a:ext cx="9821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Distribuição a posteriori aproximada comparado</a:t>
            </a:r>
          </a:p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com posteriori conjugada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731302"/>
                <a:ext cx="11290850" cy="462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</a:t>
                </a: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No paradigma Bayesiano, associamos amostras aleatórias a famílias paramétricas e quantificamos a incerteza dos parâmetros em variáveis aleatórias. Considere o modelo com independência: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cap="none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cap="none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pt-BR" sz="3200" b="1" i="1" cap="none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t-BR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1" i="1" cap="none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cap="none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pt-BR" sz="3200" b="1" i="1" cap="none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t-BR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pt-BR" sz="3200" b="1" i="1" cap="none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cap="none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pt-BR" sz="3200" b="1" i="1" cap="none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pt-BR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BR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pt-BR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pt-BR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3200" b="1" i="1" cap="none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pt-BR" sz="3200" b="1" i="1" spc="50" dirty="0" err="1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BR" sz="3200" b="1" i="1" spc="50" dirty="0" err="1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pt-BR" sz="3200" b="1" i="1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1" i="1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pt-BR" sz="3200" b="1" i="1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sz="3200" b="1" i="1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200" b="1" i="1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pt-BR" sz="3200" b="1" i="1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pt-BR" sz="3200" b="1" i="1" spc="5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pt-BR" sz="3200" b="1" i="1" spc="50" dirty="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Por </a:t>
                </a:r>
                <a:r>
                  <a:rPr lang="pt-BR" sz="3200" b="1" spc="50" dirty="0" err="1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Bayes</a:t>
                </a: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,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cap="none" spc="5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3200" b="1" i="1" cap="none" spc="5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731302"/>
                <a:ext cx="11290850" cy="4628575"/>
              </a:xfrm>
              <a:prstGeom prst="rect">
                <a:avLst/>
              </a:prstGeom>
              <a:blipFill>
                <a:blip r:embed="rId2"/>
                <a:stretch>
                  <a:fillRect l="-1404" t="-1713" r="-13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973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1185072" y="529390"/>
            <a:ext cx="9821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Distribuição a posteriori aproximada comparado</a:t>
            </a:r>
          </a:p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com posteriori conjugada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731302"/>
                <a:ext cx="11290850" cy="4013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</a:t>
                </a: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Pelo Teorema Ergódigo, podemos aproximar a integral</a:t>
                </a:r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cap="none" spc="5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t-BR" sz="3200" b="1" i="1" cap="none" spc="5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1" i="1" cap="none" spc="5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1" i="1" cap="none" spc="5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pHide m:val="on"/>
                          <m:ctrlP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3200" b="1" i="0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sSubSup>
                            <m:sSubSupPr>
                              <m:ctrlP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3200" b="1" i="0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𝚷</m:t>
                              </m:r>
                            </m:e>
                            <m:sub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b="1" i="1" cap="none" spc="50" smtClean="0">
                                      <a:ln w="0"/>
                                      <a:solidFill>
                                        <a:schemeClr val="accent2"/>
                                      </a:solidFill>
                                      <a:effectLst>
                                        <a:innerShdw blurRad="63500" dist="50800" dir="13500000">
                                          <a:srgbClr val="000000">
                                            <a:alpha val="50000"/>
                                          </a:srgbClr>
                                        </a:inn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b="1" i="1" cap="none" spc="50" smtClean="0">
                                      <a:ln w="0"/>
                                      <a:solidFill>
                                        <a:schemeClr val="accent2"/>
                                      </a:solidFill>
                                      <a:effectLst>
                                        <a:innerShdw blurRad="63500" dist="50800" dir="13500000">
                                          <a:srgbClr val="000000">
                                            <a:alpha val="50000"/>
                                          </a:srgbClr>
                                        </a:inn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BR" sz="3200" b="1" i="1" cap="none" spc="50" smtClean="0">
                                      <a:ln w="0"/>
                                      <a:solidFill>
                                        <a:schemeClr val="accent2"/>
                                      </a:solidFill>
                                      <a:effectLst>
                                        <a:innerShdw blurRad="63500" dist="50800" dir="13500000">
                                          <a:srgbClr val="000000">
                                            <a:alpha val="50000"/>
                                          </a:srgbClr>
                                        </a:inn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simulando uma cadeia de Markov cuja distribuição estacionária seja a distribuição a priori, com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b="1" i="1" spc="5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1" i="1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3200" b="1" i="0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𝚷</m:t>
                              </m:r>
                            </m:e>
                            <m:sub>
                              <m:r>
                                <a:rPr lang="pt-BR" sz="3200" b="1" i="0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pt-BR" sz="3200" b="1" i="0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3200" b="1" i="0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pt-BR" sz="3200" b="1" i="1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  <m: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pt-BR" sz="3200" b="1" i="1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b="1" i="1" spc="50" smtClean="0">
                                      <a:ln w="0"/>
                                      <a:solidFill>
                                        <a:schemeClr val="accent2"/>
                                      </a:solidFill>
                                      <a:effectLst>
                                        <a:innerShdw blurRad="63500" dist="50800" dir="13500000">
                                          <a:srgbClr val="000000">
                                            <a:alpha val="50000"/>
                                          </a:srgbClr>
                                        </a:inn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b="1" i="1" spc="50" smtClean="0">
                                      <a:ln w="0"/>
                                      <a:solidFill>
                                        <a:schemeClr val="accent2"/>
                                      </a:solidFill>
                                      <a:effectLst>
                                        <a:innerShdw blurRad="63500" dist="50800" dir="13500000">
                                          <a:srgbClr val="000000">
                                            <a:alpha val="50000"/>
                                          </a:srgbClr>
                                        </a:inn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pt-BR" sz="3200" b="1" i="1" spc="50" smtClean="0">
                                      <a:ln w="0"/>
                                      <a:solidFill>
                                        <a:schemeClr val="accent2"/>
                                      </a:solidFill>
                                      <a:effectLst>
                                        <a:innerShdw blurRad="63500" dist="50800" dir="13500000">
                                          <a:srgbClr val="000000">
                                            <a:alpha val="50000"/>
                                          </a:srgbClr>
                                        </a:inn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sz="3200" b="1" i="1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sz="3200" b="1" i="1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1" i="1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pt-BR" sz="3200" b="1" i="1" spc="50" smtClean="0">
                                      <a:ln w="0"/>
                                      <a:solidFill>
                                        <a:schemeClr val="accent2"/>
                                      </a:solidFill>
                                      <a:effectLst>
                                        <a:innerShdw blurRad="63500" dist="50800" dir="13500000">
                                          <a:srgbClr val="000000">
                                            <a:alpha val="50000"/>
                                          </a:srgbClr>
                                        </a:inn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b="1" i="1" spc="50" smtClean="0">
                                      <a:ln w="0"/>
                                      <a:solidFill>
                                        <a:schemeClr val="accent2"/>
                                      </a:solidFill>
                                      <a:effectLst>
                                        <a:innerShdw blurRad="63500" dist="50800" dir="13500000">
                                          <a:srgbClr val="000000">
                                            <a:alpha val="50000"/>
                                          </a:srgbClr>
                                        </a:inn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  <m: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pt-BR" sz="3200" b="1" i="1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731302"/>
                <a:ext cx="11290850" cy="4013215"/>
              </a:xfrm>
              <a:prstGeom prst="rect">
                <a:avLst/>
              </a:prstGeom>
              <a:blipFill>
                <a:blip r:embed="rId2"/>
                <a:stretch>
                  <a:fillRect l="-1404" t="-1976" r="-13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73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1185072" y="529390"/>
            <a:ext cx="9821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Distribuição a posteriori aproximada comparado</a:t>
            </a:r>
          </a:p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com posteriori conjugada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731302"/>
            <a:ext cx="112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Usando Metropolis-Hastings, simulam-se 450 iterações de uma Cadeia de Markov com distribuição estacionária N(0,1)</a:t>
            </a:r>
            <a:endParaRPr lang="pt-BR" sz="3200" b="1" cap="none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D8129B-9975-FA17-7B02-B16D5410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484" y="2877970"/>
            <a:ext cx="4919032" cy="36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3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1185072" y="529390"/>
            <a:ext cx="9821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Distribuição a posteriori aproximada comparado</a:t>
            </a:r>
          </a:p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com posteriori conjugada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731302"/>
            <a:ext cx="112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Truncando a simulação e avaliando a média de cada truncamento, ficamos com</a:t>
            </a:r>
            <a:endParaRPr lang="pt-BR" sz="3200" b="1" cap="none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6767062-B1B6-0E1D-C818-99C374A4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54" y="2992392"/>
            <a:ext cx="9742492" cy="313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06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1185072" y="529390"/>
            <a:ext cx="9821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Distribuição a posteriori aproximada comparado</a:t>
            </a:r>
          </a:p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com posteriori conjugada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731302"/>
            <a:ext cx="112908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Avaliamos a distribuição a posteriori, explicitamente, por meio de</a:t>
            </a:r>
          </a:p>
          <a:p>
            <a:pPr algn="just"/>
            <a:endParaRPr lang="pt-BR" sz="32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just"/>
            <a:endParaRPr lang="pt-BR" sz="32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just"/>
            <a:endParaRPr lang="pt-BR" sz="32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just"/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mas sabemos imediatamente qual é o resultado assintótico pelo Teorema de </a:t>
            </a:r>
            <a:r>
              <a:rPr lang="pt-BR" sz="3200" b="1" spc="50" dirty="0" err="1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prioris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 conjugadas.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DE50E13-0D14-D3E3-CE48-D7122CECA1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85547" y="2882623"/>
            <a:ext cx="5220906" cy="108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7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192034" y="529390"/>
            <a:ext cx="5808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Amostragem de Importância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O método de amostragem de importância é uma avaliação com base na geração de uma amostra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err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200" b="1" i="1" cap="none" spc="50" dirty="0" err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de uma determinada distribuição g e aproximando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1569660"/>
              </a:xfrm>
              <a:prstGeom prst="rect">
                <a:avLst/>
              </a:prstGeom>
              <a:blipFill>
                <a:blip r:embed="rId2"/>
                <a:stretch>
                  <a:fillRect l="-1404" t="-5058" r="-1350" b="-120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400BDF49-5122-530E-FA00-99568F35CB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52812" y="3144254"/>
            <a:ext cx="5286375" cy="1219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FA68A1-6A6B-685B-2B7B-80A0D5A6C56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02052" y="4653038"/>
            <a:ext cx="5387893" cy="11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89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1185072" y="529390"/>
            <a:ext cx="9821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Distribuição a posteriori aproximada comparado</a:t>
            </a:r>
          </a:p>
          <a:p>
            <a:pPr algn="ctr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com posteriori conjugada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731302"/>
            <a:ext cx="112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Comparando a distribuição a posteriori com a média distribuição conjugada, em vermelho: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56B4EED-F429-7FB1-6D63-DD2B3B03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2921568"/>
            <a:ext cx="10258425" cy="340995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A8BF2A1-564D-1851-B048-956E8E56674C}"/>
              </a:ext>
            </a:extLst>
          </p:cNvPr>
          <p:cNvSpPr/>
          <p:nvPr/>
        </p:nvSpPr>
        <p:spPr>
          <a:xfrm>
            <a:off x="966787" y="2921568"/>
            <a:ext cx="375876" cy="309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A3AB5DC-FB24-FB52-3307-867F64D2D023}"/>
              </a:ext>
            </a:extLst>
          </p:cNvPr>
          <p:cNvSpPr/>
          <p:nvPr/>
        </p:nvSpPr>
        <p:spPr>
          <a:xfrm>
            <a:off x="4317357" y="3046148"/>
            <a:ext cx="488067" cy="309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2097293-DF17-360E-22F4-8AD759683429}"/>
              </a:ext>
            </a:extLst>
          </p:cNvPr>
          <p:cNvSpPr/>
          <p:nvPr/>
        </p:nvSpPr>
        <p:spPr>
          <a:xfrm>
            <a:off x="7780118" y="3031862"/>
            <a:ext cx="468476" cy="309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C9CFE0D-3193-A267-D503-6BC095609D8D}"/>
              </a:ext>
            </a:extLst>
          </p:cNvPr>
          <p:cNvSpPr/>
          <p:nvPr/>
        </p:nvSpPr>
        <p:spPr>
          <a:xfrm>
            <a:off x="1342663" y="2829473"/>
            <a:ext cx="7440418" cy="267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52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2978826" y="529390"/>
            <a:ext cx="6234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Descriptografando mensagens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175721"/>
            <a:ext cx="112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Em 2009, uma cart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 foi interceptada na penitenciária estadual da Califórnia. Segue um trecho da mesma:</a:t>
            </a:r>
            <a:endParaRPr lang="pt-BR" sz="3200" b="1" cap="none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C9AECD8-91D4-B8EA-FB1D-90CD53AD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52" y="2324888"/>
            <a:ext cx="9125896" cy="363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4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4334162" y="529390"/>
            <a:ext cx="35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Coisa de doido...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175721"/>
            <a:ext cx="112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O psicólogo da penitenciária enviou a carta para o Departamento de Estatística de Stanford, onde </a:t>
            </a:r>
            <a:r>
              <a:rPr lang="pt-BR" sz="3200" b="1" cap="none" spc="50" dirty="0" err="1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Persi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 </a:t>
            </a:r>
            <a:r>
              <a:rPr lang="pt-BR" sz="3200" b="1" cap="none" spc="50" dirty="0" err="1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Diaconis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 trabalhava.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B0BF836-20C7-78BE-2A84-EB39707E3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86" y="2745381"/>
            <a:ext cx="3375227" cy="350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5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3523838" y="529390"/>
            <a:ext cx="514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Problema a ser resolvido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175721"/>
            <a:ext cx="112908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Mensagem criptografada</a:t>
            </a:r>
          </a:p>
          <a:p>
            <a:pPr algn="just"/>
            <a:endParaRPr lang="pt-BR" sz="32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ctr"/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26! = 403.291.461.126.605.635.584.000.000</a:t>
            </a:r>
          </a:p>
          <a:p>
            <a:pPr algn="ctr"/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(m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ais de 400 septilhões de mapeamentos possíveis!)</a:t>
            </a:r>
          </a:p>
          <a:p>
            <a:pPr algn="just"/>
            <a:endParaRPr lang="pt-BR" sz="32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ctr"/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27! = 10.888.869.450.418.352.160.768.000.000</a:t>
            </a:r>
          </a:p>
          <a:p>
            <a:pPr algn="ctr"/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(m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ais de 10 </a:t>
            </a:r>
            <a:r>
              <a:rPr lang="pt-BR" sz="3200" b="1" cap="none" spc="50" dirty="0" err="1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octilhões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 de mapeamentos possíveis!)</a:t>
            </a:r>
          </a:p>
          <a:p>
            <a:pPr algn="ctr"/>
            <a:endParaRPr lang="pt-BR" sz="32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ctr"/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Boa notícia: esses mapeamentos não são equiprováveis...</a:t>
            </a:r>
          </a:p>
        </p:txBody>
      </p:sp>
    </p:spTree>
    <p:extLst>
      <p:ext uri="{BB962C8B-B14F-4D97-AF65-F5344CB8AC3E}">
        <p14:creationId xmlns:p14="http://schemas.microsoft.com/office/powerpoint/2010/main" val="209768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4294085" y="529390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Ideia de </a:t>
            </a:r>
            <a:r>
              <a:rPr lang="pt-BR" sz="3600" b="1" spc="50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Diaconis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457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Modelar o idioma como uma Cadeia de Markov </a:t>
                </a:r>
                <a14:m>
                  <m:oMath xmlns:m="http://schemas.openxmlformats.org/officeDocument/2006/math"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em que cada estado corresponde a um caractere e cada entrada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é a probabilidade de </a:t>
                </a:r>
                <a14:m>
                  <m:oMath xmlns:m="http://schemas.openxmlformats.org/officeDocument/2006/math"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suceder </a:t>
                </a:r>
                <a14:m>
                  <m:oMath xmlns:m="http://schemas.openxmlformats.org/officeDocument/2006/math"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Calcular tais probabilidades através das frequências de sequências de caracteres dois a dois em um texto de treinamento dado.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Partir de um mapeamento qualquer e visitar os mapeamentos mais plausíveis a cada iteração, se aproximando da mensagem original.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4570931"/>
              </a:xfrm>
              <a:prstGeom prst="rect">
                <a:avLst/>
              </a:prstGeom>
              <a:blipFill>
                <a:blip r:embed="rId2"/>
                <a:stretch>
                  <a:fillRect l="-1242" t="-1733" r="-1350" b="-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22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5243861" y="52939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Método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4734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C</a:t>
                </a: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om a Cadeia de Markov gerada, cria a função score abaixo, que associa a cada mapeamento sua “plausibilidade”:</a:t>
                </a:r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cap="none" spc="5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𝑷𝒍</m:t>
                      </m:r>
                      <m:d>
                        <m:dPr>
                          <m:ctrlP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pt-BR" sz="3200" b="1" i="1" cap="none" spc="50" smtClean="0">
                          <a:ln w="0"/>
                          <a:solidFill>
                            <a:schemeClr val="accent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b="1" i="1" cap="none" spc="50" smtClean="0">
                                      <a:ln w="0"/>
                                      <a:solidFill>
                                        <a:schemeClr val="accent2"/>
                                      </a:solidFill>
                                      <a:effectLst>
                                        <a:innerShdw blurRad="63500" dist="50800" dir="13500000">
                                          <a:srgbClr val="000000">
                                            <a:alpha val="50000"/>
                                          </a:srgbClr>
                                        </a:inn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b="1" i="1" cap="none" spc="50" smtClean="0">
                                      <a:ln w="0"/>
                                      <a:solidFill>
                                        <a:schemeClr val="accent2"/>
                                      </a:solidFill>
                                      <a:effectLst>
                                        <a:innerShdw blurRad="63500" dist="50800" dir="13500000">
                                          <a:srgbClr val="000000">
                                            <a:alpha val="50000"/>
                                          </a:srgbClr>
                                        </a:inn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pt-BR" sz="3200" b="1" i="1" cap="none" spc="50" smtClean="0">
                                      <a:ln w="0"/>
                                      <a:solidFill>
                                        <a:schemeClr val="accent2"/>
                                      </a:solidFill>
                                      <a:effectLst>
                                        <a:innerShdw blurRad="63500" dist="50800" dir="13500000">
                                          <a:srgbClr val="000000">
                                            <a:alpha val="50000"/>
                                          </a:srgbClr>
                                        </a:inn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3200" b="1" i="1" cap="none" spc="50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innerShdw blurRad="63500" dist="50800" dir="13500000">
                                      <a:srgbClr val="000000">
                                        <a:alpha val="50000"/>
                                      </a:srgb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t-BR" sz="3200" b="1" i="1" cap="none" spc="5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Estando em </a:t>
                </a:r>
                <a14:m>
                  <m:oMath xmlns:m="http://schemas.openxmlformats.org/officeDocument/2006/math"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, calcula </a:t>
                </a:r>
                <a14:m>
                  <m:oMath xmlns:m="http://schemas.openxmlformats.org/officeDocument/2006/math"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𝑷𝒍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𝒇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;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M</a:t>
                </a: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uda o mapa de um par de caracteres, definindo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;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Calcula </a:t>
                </a:r>
                <a14:m>
                  <m:oMath xmlns:m="http://schemas.openxmlformats.org/officeDocument/2006/math"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𝑷𝒍</m:t>
                    </m:r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;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𝑷𝒍</m:t>
                    </m:r>
                    <m:d>
                      <m:d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b="1" i="1" cap="none" spc="50" dirty="0" smtClean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1" i="1" cap="none" spc="50" dirty="0" smtClean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pt-BR" sz="3200" b="1" i="1" spc="50" dirty="0" smtClean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sz="3200" b="1" i="1" spc="50" dirty="0" err="1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𝑷𝒍</m:t>
                    </m:r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𝒇</m:t>
                    </m:r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, vai para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;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Caso contrário, </a:t>
                </a: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permanece em </a:t>
                </a:r>
                <a14:m>
                  <m:oMath xmlns:m="http://schemas.openxmlformats.org/officeDocument/2006/math">
                    <m:r>
                      <a:rPr lang="pt-BR" sz="3200" b="1" i="1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com probabilidade 1/2.</a:t>
                </a:r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4734181"/>
              </a:xfrm>
              <a:prstGeom prst="rect">
                <a:avLst/>
              </a:prstGeom>
              <a:blipFill>
                <a:blip r:embed="rId2"/>
                <a:stretch>
                  <a:fillRect l="-1404" t="-1675" r="-1350" b="-33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93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5021044" y="529390"/>
            <a:ext cx="21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Resultado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6175AA-1874-098D-FF88-39B304BE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96" y="2844484"/>
            <a:ext cx="8786008" cy="351036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DC190BE-37D7-2211-9E26-1E951FBBE912}"/>
              </a:ext>
            </a:extLst>
          </p:cNvPr>
          <p:cNvSpPr txBox="1"/>
          <p:nvPr/>
        </p:nvSpPr>
        <p:spPr>
          <a:xfrm>
            <a:off x="450575" y="1175721"/>
            <a:ext cx="112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C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om alguns ajustes manuais, foi possível decifrar a mensagem criptografada que incluía inglês, espanhol e jargão criminal.</a:t>
            </a:r>
          </a:p>
        </p:txBody>
      </p:sp>
    </p:spTree>
    <p:extLst>
      <p:ext uri="{BB962C8B-B14F-4D97-AF65-F5344CB8AC3E}">
        <p14:creationId xmlns:p14="http://schemas.microsoft.com/office/powerpoint/2010/main" val="57553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5C3F9B-487F-71D1-3AB8-8693D41CC14F}"/>
              </a:ext>
            </a:extLst>
          </p:cNvPr>
          <p:cNvSpPr/>
          <p:nvPr/>
        </p:nvSpPr>
        <p:spPr>
          <a:xfrm>
            <a:off x="3294592" y="1950482"/>
            <a:ext cx="5602816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6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Implementação</a:t>
            </a:r>
            <a:endParaRPr lang="pt-BR" sz="6600" b="1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ctr"/>
            <a:r>
              <a:rPr lang="pt-BR" sz="6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em R</a:t>
            </a:r>
            <a:endParaRPr lang="pt-BR" sz="54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82596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4770180" y="529390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Treinamento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849C90-0D13-D377-25C3-F9519A7A7169}"/>
              </a:ext>
            </a:extLst>
          </p:cNvPr>
          <p:cNvSpPr txBox="1"/>
          <p:nvPr/>
        </p:nvSpPr>
        <p:spPr>
          <a:xfrm>
            <a:off x="450575" y="1175721"/>
            <a:ext cx="112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Nosso modelo leu o livro “Sob a redoma” 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(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Stephen King) em português, gerando a seguinte matriz de transição: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b="1" cap="none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CF34B58-FF12-3917-6CD9-4CB08734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75" y="2348153"/>
            <a:ext cx="4635450" cy="41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5166120" y="529390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Objetivo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849C90-0D13-D377-25C3-F9519A7A7169}"/>
              </a:ext>
            </a:extLst>
          </p:cNvPr>
          <p:cNvSpPr txBox="1"/>
          <p:nvPr/>
        </p:nvSpPr>
        <p:spPr>
          <a:xfrm>
            <a:off x="450575" y="1175721"/>
            <a:ext cx="112908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Queríamos que, p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artindo de um mapeamento aleatório, 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após 500 iterações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 el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e retornasse a mensagem abaixo:</a:t>
            </a:r>
            <a:endParaRPr lang="pt-BR" sz="3200" b="1" cap="none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just"/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“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 dois mil pés, onde Claudette Sanders recebia uma aula de voo, a cidade de </a:t>
            </a:r>
            <a:r>
              <a:rPr lang="pt-BR" sz="3200" b="1" cap="none" spc="50" dirty="0" err="1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Chester’s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 Mill cintilava à luz da manhã como algo que acabou de ficar pronto e de ser ali pousado. Os carros rodavam pela rua principal, relampejando piscadelas de sol. A torre da Igreja Congregacional parecia tão aguda que poderia furar o céu imaculado. O sol correu pela superfície do riacho </a:t>
            </a:r>
            <a:r>
              <a:rPr lang="pt-BR" sz="3200" b="1" cap="none" spc="50" dirty="0" err="1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Prestile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 quando o Seneca V o sobrevoou, avião e água cortando a cidade na mesma rota diagonal”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b="1" cap="none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5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2618174" y="529390"/>
            <a:ext cx="6955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Probabilidades de cauda pequena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175721"/>
            <a:ext cx="112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Se Z~N(0,1) e estamos interessados na probabilidade P(Z&gt;4,5):</a:t>
            </a:r>
            <a:endParaRPr lang="pt-BR" sz="3200" b="1" cap="none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B02C6B2-D8EA-0E88-4EB6-255F8EDD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76487" y="2671762"/>
            <a:ext cx="74390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32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5110817" y="529390"/>
            <a:ext cx="19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Iterações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849C90-0D13-D377-25C3-F9519A7A7169}"/>
              </a:ext>
            </a:extLst>
          </p:cNvPr>
          <p:cNvSpPr txBox="1"/>
          <p:nvPr/>
        </p:nvSpPr>
        <p:spPr>
          <a:xfrm>
            <a:off x="450575" y="1175721"/>
            <a:ext cx="1129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5C031D3-6B9A-925D-CF77-545A4CB20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" t="-915" r="1211" b="13680"/>
          <a:stretch/>
        </p:blipFill>
        <p:spPr>
          <a:xfrm>
            <a:off x="1024338" y="2345672"/>
            <a:ext cx="10194475" cy="1007165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F12E16D-C5A0-6DBD-CDE0-CAC9744C39D5}"/>
              </a:ext>
            </a:extLst>
          </p:cNvPr>
          <p:cNvGrpSpPr/>
          <p:nvPr/>
        </p:nvGrpSpPr>
        <p:grpSpPr>
          <a:xfrm>
            <a:off x="998761" y="3394145"/>
            <a:ext cx="10245628" cy="1006703"/>
            <a:chOff x="998761" y="2288669"/>
            <a:chExt cx="10245628" cy="1006703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89E48AB-F9E5-6C40-2F3F-26A8D4E8E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9" t="8120" r="1765" b="19065"/>
            <a:stretch/>
          </p:blipFill>
          <p:spPr>
            <a:xfrm>
              <a:off x="998761" y="2288669"/>
              <a:ext cx="10245628" cy="1006703"/>
            </a:xfrm>
            <a:prstGeom prst="rect">
              <a:avLst/>
            </a:prstGeom>
          </p:spPr>
        </p:pic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EE6FBD9B-1D70-0D68-CFA1-DECD5A4C672A}"/>
                </a:ext>
              </a:extLst>
            </p:cNvPr>
            <p:cNvGrpSpPr/>
            <p:nvPr/>
          </p:nvGrpSpPr>
          <p:grpSpPr>
            <a:xfrm>
              <a:off x="3765884" y="2713800"/>
              <a:ext cx="4080204" cy="175947"/>
              <a:chOff x="3765884" y="2713800"/>
              <a:chExt cx="4080204" cy="175947"/>
            </a:xfrm>
          </p:grpSpPr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FECE8A6E-F7FF-024B-CB4C-860155928A28}"/>
                  </a:ext>
                </a:extLst>
              </p:cNvPr>
              <p:cNvSpPr/>
              <p:nvPr/>
            </p:nvSpPr>
            <p:spPr>
              <a:xfrm>
                <a:off x="3765884" y="2713800"/>
                <a:ext cx="112248" cy="1759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2EE5FD80-3050-07CD-D486-E1F4F3F31895}"/>
                  </a:ext>
                </a:extLst>
              </p:cNvPr>
              <p:cNvSpPr/>
              <p:nvPr/>
            </p:nvSpPr>
            <p:spPr>
              <a:xfrm>
                <a:off x="7733840" y="2713800"/>
                <a:ext cx="112248" cy="1759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739BE4C-1E10-20B6-C7C3-89C637AD8431}"/>
              </a:ext>
            </a:extLst>
          </p:cNvPr>
          <p:cNvGrpSpPr/>
          <p:nvPr/>
        </p:nvGrpSpPr>
        <p:grpSpPr>
          <a:xfrm>
            <a:off x="998761" y="4453731"/>
            <a:ext cx="10194475" cy="1026695"/>
            <a:chOff x="998761" y="3348255"/>
            <a:chExt cx="10194475" cy="1026695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7262D87-E6F6-E518-15C7-5C35791F3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8761" y="3348255"/>
              <a:ext cx="10194475" cy="1026695"/>
            </a:xfrm>
            <a:prstGeom prst="rect">
              <a:avLst/>
            </a:prstGeom>
          </p:spPr>
        </p:pic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FE5A5F32-CEBF-4C7D-3B57-0183F2464260}"/>
                </a:ext>
              </a:extLst>
            </p:cNvPr>
            <p:cNvGrpSpPr/>
            <p:nvPr/>
          </p:nvGrpSpPr>
          <p:grpSpPr>
            <a:xfrm>
              <a:off x="3663161" y="3781764"/>
              <a:ext cx="3994479" cy="175947"/>
              <a:chOff x="3765884" y="2713800"/>
              <a:chExt cx="3994479" cy="175947"/>
            </a:xfrm>
          </p:grpSpPr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E37DD9B4-2655-91F7-F4B9-5BA94F135271}"/>
                  </a:ext>
                </a:extLst>
              </p:cNvPr>
              <p:cNvSpPr/>
              <p:nvPr/>
            </p:nvSpPr>
            <p:spPr>
              <a:xfrm>
                <a:off x="3765884" y="2713800"/>
                <a:ext cx="112248" cy="1759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F758C3AD-898A-2279-52FA-A9129FFAFE23}"/>
                  </a:ext>
                </a:extLst>
              </p:cNvPr>
              <p:cNvSpPr/>
              <p:nvPr/>
            </p:nvSpPr>
            <p:spPr>
              <a:xfrm>
                <a:off x="7648115" y="2713800"/>
                <a:ext cx="112248" cy="1759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68F6BEC-BD35-79F2-A645-604D358BFE6E}"/>
              </a:ext>
            </a:extLst>
          </p:cNvPr>
          <p:cNvGrpSpPr/>
          <p:nvPr/>
        </p:nvGrpSpPr>
        <p:grpSpPr>
          <a:xfrm>
            <a:off x="998761" y="5527808"/>
            <a:ext cx="10194474" cy="1044012"/>
            <a:chOff x="998761" y="4422332"/>
            <a:chExt cx="10194474" cy="1044012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5EE94B3-F26E-C93E-B770-4D01E60A2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01" t="5780" r="1053" b="21570"/>
            <a:stretch/>
          </p:blipFill>
          <p:spPr>
            <a:xfrm>
              <a:off x="998761" y="4422332"/>
              <a:ext cx="10194474" cy="1044012"/>
            </a:xfrm>
            <a:prstGeom prst="rect">
              <a:avLst/>
            </a:prstGeom>
          </p:spPr>
        </p:pic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C8D32106-280D-3A4F-A3E3-06AB8FB70E3A}"/>
                </a:ext>
              </a:extLst>
            </p:cNvPr>
            <p:cNvGrpSpPr/>
            <p:nvPr/>
          </p:nvGrpSpPr>
          <p:grpSpPr>
            <a:xfrm>
              <a:off x="3701261" y="4839039"/>
              <a:ext cx="4061154" cy="175947"/>
              <a:chOff x="3699209" y="2713800"/>
              <a:chExt cx="4061154" cy="175947"/>
            </a:xfrm>
          </p:grpSpPr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6D17477E-3306-5F21-FF04-F2750D764A94}"/>
                  </a:ext>
                </a:extLst>
              </p:cNvPr>
              <p:cNvSpPr/>
              <p:nvPr/>
            </p:nvSpPr>
            <p:spPr>
              <a:xfrm>
                <a:off x="3699209" y="2713800"/>
                <a:ext cx="112248" cy="1759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0FC00E4E-6E54-C5AC-3C03-E492605F6C31}"/>
                  </a:ext>
                </a:extLst>
              </p:cNvPr>
              <p:cNvSpPr/>
              <p:nvPr/>
            </p:nvSpPr>
            <p:spPr>
              <a:xfrm>
                <a:off x="7648115" y="2713800"/>
                <a:ext cx="112248" cy="1759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18D0F8C-5D7E-6192-3BBC-BC077E65F79E}"/>
              </a:ext>
            </a:extLst>
          </p:cNvPr>
          <p:cNvSpPr txBox="1"/>
          <p:nvPr/>
        </p:nvSpPr>
        <p:spPr>
          <a:xfrm>
            <a:off x="450575" y="1175721"/>
            <a:ext cx="112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Na centésima iteração o resultado ainda estava bem ruim, mas convergiu já a partir da iteração 200.</a:t>
            </a:r>
            <a:endParaRPr lang="pt-BR" sz="32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6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5021049" y="529390"/>
            <a:ext cx="21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Resultado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849C90-0D13-D377-25C3-F9519A7A7169}"/>
              </a:ext>
            </a:extLst>
          </p:cNvPr>
          <p:cNvSpPr txBox="1"/>
          <p:nvPr/>
        </p:nvSpPr>
        <p:spPr>
          <a:xfrm>
            <a:off x="450575" y="1175721"/>
            <a:ext cx="11290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Os mapeamentos em que as letras J e X são sucedidas pela letra A devem ter scores parecidos.</a:t>
            </a:r>
          </a:p>
          <a:p>
            <a:pPr algn="just"/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Notou-se que, da iteração 473 a 477, o algoritmo retornou a mensagem original, mas depois voltou a convergir pro mapeamento de score dominante.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0167EFA0-AD80-8B2F-A35F-A0B3D5CC4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62" y="4099702"/>
            <a:ext cx="10194475" cy="1007165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A4A1778-5F52-4DA7-45BD-A12C6A92678C}"/>
              </a:ext>
            </a:extLst>
          </p:cNvPr>
          <p:cNvGrpSpPr/>
          <p:nvPr/>
        </p:nvGrpSpPr>
        <p:grpSpPr>
          <a:xfrm>
            <a:off x="998760" y="5144696"/>
            <a:ext cx="10194475" cy="999306"/>
            <a:chOff x="998760" y="5513726"/>
            <a:chExt cx="10194475" cy="999306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9464E0AF-108D-CE05-5D21-63690F90C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37" t="14141" r="1397" b="3385"/>
            <a:stretch/>
          </p:blipFill>
          <p:spPr>
            <a:xfrm>
              <a:off x="998760" y="5513726"/>
              <a:ext cx="10194475" cy="999306"/>
            </a:xfrm>
            <a:prstGeom prst="rect">
              <a:avLst/>
            </a:prstGeom>
          </p:spPr>
        </p:pic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C91A8606-6EE0-66AB-6D8D-3D1E01F9DEC7}"/>
                </a:ext>
              </a:extLst>
            </p:cNvPr>
            <p:cNvGrpSpPr/>
            <p:nvPr/>
          </p:nvGrpSpPr>
          <p:grpSpPr>
            <a:xfrm>
              <a:off x="3653636" y="5905839"/>
              <a:ext cx="4042104" cy="175947"/>
              <a:chOff x="3718259" y="2713800"/>
              <a:chExt cx="4042104" cy="175947"/>
            </a:xfrm>
          </p:grpSpPr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9F0D0114-C170-209B-85E9-8BCEEA29D485}"/>
                  </a:ext>
                </a:extLst>
              </p:cNvPr>
              <p:cNvSpPr/>
              <p:nvPr/>
            </p:nvSpPr>
            <p:spPr>
              <a:xfrm>
                <a:off x="3718259" y="2713800"/>
                <a:ext cx="112248" cy="1759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D7D604A-6525-283D-29F9-4DA9E8400BD3}"/>
                  </a:ext>
                </a:extLst>
              </p:cNvPr>
              <p:cNvSpPr/>
              <p:nvPr/>
            </p:nvSpPr>
            <p:spPr>
              <a:xfrm>
                <a:off x="7648115" y="2713800"/>
                <a:ext cx="112248" cy="1759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92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4987388" y="529390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Conclusão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849C90-0D13-D377-25C3-F9519A7A7169}"/>
              </a:ext>
            </a:extLst>
          </p:cNvPr>
          <p:cNvSpPr txBox="1"/>
          <p:nvPr/>
        </p:nvSpPr>
        <p:spPr>
          <a:xfrm>
            <a:off x="450575" y="1175721"/>
            <a:ext cx="11290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O método 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se mostrou</a:t>
            </a:r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 eficiente para resolver um problema a princípio muito complicado. Porém, a qualidade do resultado depende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 fortemente do texto de treinamento e do ponto de partida das iterações.</a:t>
            </a:r>
          </a:p>
          <a:p>
            <a:pPr algn="just"/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De todo modo, quanto mais iterações forem feitas, mais certamente o algoritmo convergirá para a mensagem original.</a:t>
            </a:r>
          </a:p>
        </p:txBody>
      </p:sp>
    </p:spTree>
    <p:extLst>
      <p:ext uri="{BB962C8B-B14F-4D97-AF65-F5344CB8AC3E}">
        <p14:creationId xmlns:p14="http://schemas.microsoft.com/office/powerpoint/2010/main" val="2134399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4873577" y="529390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Referências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ABFC5CA-CB59-C70C-A108-62FBB7ED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773" y="1334155"/>
            <a:ext cx="10844453" cy="45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7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8D57165C-8C08-DD96-B332-94D7C7946FBF}"/>
              </a:ext>
            </a:extLst>
          </p:cNvPr>
          <p:cNvSpPr/>
          <p:nvPr/>
        </p:nvSpPr>
        <p:spPr>
          <a:xfrm>
            <a:off x="4613062" y="1951144"/>
            <a:ext cx="296587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Obrigado</a:t>
            </a:r>
          </a:p>
          <a:p>
            <a:pPr algn="ctr"/>
            <a:r>
              <a:rPr lang="pt-BR" sz="54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p</a:t>
            </a:r>
            <a:r>
              <a:rPr lang="pt-BR" sz="54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ela</a:t>
            </a:r>
          </a:p>
          <a:p>
            <a:pPr algn="ctr"/>
            <a:r>
              <a:rPr lang="pt-BR" sz="54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atenção!</a:t>
            </a:r>
          </a:p>
        </p:txBody>
      </p:sp>
    </p:spTree>
    <p:extLst>
      <p:ext uri="{BB962C8B-B14F-4D97-AF65-F5344CB8AC3E}">
        <p14:creationId xmlns:p14="http://schemas.microsoft.com/office/powerpoint/2010/main" val="55964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2618174" y="529390"/>
            <a:ext cx="6955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Probabilidades de cauda pequena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175721"/>
            <a:ext cx="112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</a:t>
            </a:r>
            <a:r>
              <a:rPr lang="pt-BR" sz="32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Por isso, tomamos Y com uma distribuição exponencial truncada à esquerda em 4,5 com escala 1 e densidade</a:t>
            </a:r>
            <a:endParaRPr lang="pt-BR" sz="3200" b="1" cap="none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79D9C5E-DD7C-FAF9-09A0-F27A6D9B9C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3850" y="2700337"/>
            <a:ext cx="39243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0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2618174" y="529390"/>
            <a:ext cx="6955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Probabilidades de cauda pequena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</a:t>
                </a:r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Se agora simulamos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pt-BR" sz="3200" b="1" i="1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</m:oMath>
                </a14:m>
                <a:r>
                  <a:rPr lang="pt-BR" sz="3200" b="1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e usamos Amostragem de Importância nós obtemos</a:t>
                </a:r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1077218"/>
              </a:xfrm>
              <a:prstGeom prst="rect">
                <a:avLst/>
              </a:prstGeom>
              <a:blipFill>
                <a:blip r:embed="rId2"/>
                <a:stretch>
                  <a:fillRect l="-1404" t="-7345" r="-1350" b="-175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10E918A2-76E8-6AB9-9245-3511F7F1DA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10867" y="2844749"/>
            <a:ext cx="9370265" cy="1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3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2703941" y="529390"/>
            <a:ext cx="678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Estimação de matriz de transição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Considere uma cadeia de Markov com dois estados, 1 e 2, em que a matriz de transição é </a:t>
                </a:r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assuma, além disso,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3200" b="1" i="1" cap="none" spc="50" dirty="0" smtClean="0">
                        <a:ln w="0"/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4031873"/>
              </a:xfrm>
              <a:prstGeom prst="rect">
                <a:avLst/>
              </a:prstGeom>
              <a:blipFill>
                <a:blip r:embed="rId2"/>
                <a:stretch>
                  <a:fillRect l="-1404" t="-1967" r="-1350" b="-40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8A4C2E18-7C38-E68A-DA45-13C5A6515B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39611" y="2804630"/>
            <a:ext cx="4312778" cy="12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3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2703941" y="529390"/>
            <a:ext cx="678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Estimação de matriz de transição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00E46-1CC5-2DB4-6D24-4F0CAC5C38EC}"/>
              </a:ext>
            </a:extLst>
          </p:cNvPr>
          <p:cNvSpPr txBox="1"/>
          <p:nvPr/>
        </p:nvSpPr>
        <p:spPr>
          <a:xfrm>
            <a:off x="450575" y="1175721"/>
            <a:ext cx="11290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	Suponha agora que as quantidades de interesse sejam as posteriores das probabilidades associadas:</a:t>
            </a:r>
          </a:p>
          <a:p>
            <a:pPr algn="just"/>
            <a:endParaRPr lang="pt-BR" sz="32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just"/>
            <a:endParaRPr lang="pt-BR" sz="3200" b="1" cap="none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just"/>
            <a:endParaRPr lang="pt-BR" sz="32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  <a:p>
            <a:pPr algn="just"/>
            <a:endParaRPr lang="pt-BR" sz="3200" b="1" cap="none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A6A5AB4-9A0A-6DFD-D2CD-70582D1F6E18}"/>
              </a:ext>
            </a:extLst>
          </p:cNvPr>
          <p:cNvGrpSpPr/>
          <p:nvPr/>
        </p:nvGrpSpPr>
        <p:grpSpPr>
          <a:xfrm>
            <a:off x="1326319" y="2825886"/>
            <a:ext cx="9539362" cy="2350033"/>
            <a:chOff x="1074623" y="2902085"/>
            <a:chExt cx="9539362" cy="2350033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DE99C27-7549-ABB5-3C8B-DB910DFEC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r="69246" b="77645"/>
            <a:stretch/>
          </p:blipFill>
          <p:spPr>
            <a:xfrm>
              <a:off x="1074623" y="2902085"/>
              <a:ext cx="2615881" cy="638778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1EEC1DBD-C923-42BC-5C96-758A1D668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31108" r="38139" b="71114"/>
            <a:stretch/>
          </p:blipFill>
          <p:spPr>
            <a:xfrm>
              <a:off x="4212274" y="2935094"/>
              <a:ext cx="2615880" cy="825418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2B17B4E-D428-67D7-AA43-AABF5DC5E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61158" r="467" b="64528"/>
            <a:stretch/>
          </p:blipFill>
          <p:spPr>
            <a:xfrm>
              <a:off x="7349924" y="2922196"/>
              <a:ext cx="3264061" cy="1013607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4AADA0E7-CC96-3571-B4B9-0F9942E7E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t="61776" r="58618"/>
            <a:stretch/>
          </p:blipFill>
          <p:spPr>
            <a:xfrm>
              <a:off x="1683125" y="4159876"/>
              <a:ext cx="3519850" cy="109224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C63A0EDE-149F-A6F8-DB5F-04B3C04CE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41382" t="56443" r="3444"/>
            <a:stretch/>
          </p:blipFill>
          <p:spPr>
            <a:xfrm>
              <a:off x="5717895" y="4007477"/>
              <a:ext cx="4693056" cy="1244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67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AA9862-CC0A-6A04-2148-A0FEBB331CD7}"/>
              </a:ext>
            </a:extLst>
          </p:cNvPr>
          <p:cNvGrpSpPr/>
          <p:nvPr/>
        </p:nvGrpSpPr>
        <p:grpSpPr>
          <a:xfrm>
            <a:off x="0" y="0"/>
            <a:ext cx="742123" cy="1007168"/>
            <a:chOff x="-1" y="-3"/>
            <a:chExt cx="742123" cy="1007168"/>
          </a:xfrm>
          <a:solidFill>
            <a:schemeClr val="accent2"/>
          </a:solidFill>
        </p:grpSpPr>
        <p:sp>
          <p:nvSpPr>
            <p:cNvPr id="3" name="Triângulo Retângulo 2">
              <a:extLst>
                <a:ext uri="{FF2B5EF4-FFF2-40B4-BE49-F238E27FC236}">
                  <a16:creationId xmlns:a16="http://schemas.microsoft.com/office/drawing/2014/main" id="{B2779D63-08A9-60B2-643A-41C21E5F5738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90DB65FB-907F-6FA1-CDCE-83AE8B640F30}"/>
                </a:ext>
              </a:extLst>
            </p:cNvPr>
            <p:cNvSpPr/>
            <p:nvPr/>
          </p:nvSpPr>
          <p:spPr>
            <a:xfrm flipV="1">
              <a:off x="0" y="0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A25B41A-B3E4-0CE1-F589-700DFE3F52E9}"/>
              </a:ext>
            </a:extLst>
          </p:cNvPr>
          <p:cNvGrpSpPr/>
          <p:nvPr/>
        </p:nvGrpSpPr>
        <p:grpSpPr>
          <a:xfrm rot="10800000">
            <a:off x="11449877" y="5862407"/>
            <a:ext cx="742123" cy="1007165"/>
            <a:chOff x="-1" y="-11575"/>
            <a:chExt cx="742123" cy="1007165"/>
          </a:xfrm>
          <a:solidFill>
            <a:schemeClr val="accent2"/>
          </a:solidFill>
        </p:grpSpPr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8281CDC9-86D1-A2BD-6D1A-1D774F56FBB4}"/>
                </a:ext>
              </a:extLst>
            </p:cNvPr>
            <p:cNvSpPr/>
            <p:nvPr/>
          </p:nvSpPr>
          <p:spPr>
            <a:xfrm flipV="1">
              <a:off x="-1" y="-3"/>
              <a:ext cx="742123" cy="728871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E1DED35E-BE73-C7C9-37B3-28520F4E41CF}"/>
                </a:ext>
              </a:extLst>
            </p:cNvPr>
            <p:cNvSpPr/>
            <p:nvPr/>
          </p:nvSpPr>
          <p:spPr>
            <a:xfrm flipV="1">
              <a:off x="0" y="-11575"/>
              <a:ext cx="450574" cy="1007165"/>
            </a:xfrm>
            <a:prstGeom prst="rt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68EBD-0775-CDCE-47B8-A295CAFC229A}"/>
              </a:ext>
            </a:extLst>
          </p:cNvPr>
          <p:cNvSpPr txBox="1"/>
          <p:nvPr/>
        </p:nvSpPr>
        <p:spPr>
          <a:xfrm>
            <a:off x="2703941" y="529390"/>
            <a:ext cx="678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Estimação de matriz de transição</a:t>
            </a:r>
            <a:endParaRPr lang="pt-BR" sz="3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/>
              <p:nvPr/>
            </p:nvSpPr>
            <p:spPr>
              <a:xfrm>
                <a:off x="450575" y="1175721"/>
                <a:ext cx="112908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	Comparação das avaliações para os estimadores correspondentes a três distribuições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pt-BR" sz="3200" b="1" i="1" cap="none" spc="50" dirty="0" smtClean="0">
                            <a:ln w="0"/>
                            <a:solidFill>
                              <a:schemeClr val="accent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pt-BR" sz="3200" b="1" cap="none" spc="50" dirty="0">
                    <a:ln w="0"/>
                    <a:solidFill>
                      <a:schemeClr val="accent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badi" panose="020B0604020104020204" pitchFamily="34" charset="0"/>
                  </a:rPr>
                  <a:t> e a verdadeira distribuição π (10.000 simulações)</a:t>
                </a:r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  <a:p>
                <a:pPr algn="just"/>
                <a:endParaRPr lang="pt-BR" sz="3200" b="1" cap="none" spc="50" dirty="0">
                  <a:ln w="0"/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100E46-1CC5-2DB4-6D24-4F0CAC5C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5" y="1175721"/>
                <a:ext cx="11290850" cy="3046988"/>
              </a:xfrm>
              <a:prstGeom prst="rect">
                <a:avLst/>
              </a:prstGeom>
              <a:blipFill>
                <a:blip r:embed="rId2"/>
                <a:stretch>
                  <a:fillRect l="-1404" t="-2600" r="-13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673F4344-DC3A-5DAA-2B12-7792F20BCE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9725" y="3364634"/>
            <a:ext cx="89725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9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3105</TotalTime>
  <Words>1540</Words>
  <Application>Microsoft Office PowerPoint</Application>
  <PresentationFormat>Widescreen</PresentationFormat>
  <Paragraphs>159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0" baseType="lpstr">
      <vt:lpstr>Abadi</vt:lpstr>
      <vt:lpstr>Arial</vt:lpstr>
      <vt:lpstr>Calibri</vt:lpstr>
      <vt:lpstr>Calibri Light</vt:lpstr>
      <vt:lpstr>Cambria Math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Lima Garcia</dc:creator>
  <cp:lastModifiedBy>Pedro Lima Garcia</cp:lastModifiedBy>
  <cp:revision>78</cp:revision>
  <dcterms:created xsi:type="dcterms:W3CDTF">2023-06-22T06:03:11Z</dcterms:created>
  <dcterms:modified xsi:type="dcterms:W3CDTF">2023-12-05T20:42:01Z</dcterms:modified>
</cp:coreProperties>
</file>